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4" r:id="rId5"/>
    <p:sldId id="263" r:id="rId6"/>
    <p:sldId id="262" r:id="rId7"/>
    <p:sldId id="261" r:id="rId8"/>
    <p:sldId id="260" r:id="rId9"/>
    <p:sldId id="266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80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9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7D661-1836-44F7-8FAF-35E8F866ECD3}" type="datetime1">
              <a:rPr lang="en-US" smtClean="0"/>
              <a:pPr/>
              <a:t>8/2/18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F71CE-B899-4B2B-848D-9F12F0C901B6}" type="datetimeFigureOut">
              <a:rPr lang="en-US" smtClean="0"/>
              <a:t>8/2/18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606D-E5C4-4C2F-8241-EC2663EF1C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F1CA-F464-4B29-B867-EAF8A9B936E3}" type="datetime1">
              <a:rPr lang="en-US" smtClean="0"/>
              <a:pPr/>
              <a:t>8/2/18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B357-51B9-47D2-A71D-0D06CB03185D}" type="datetime1">
              <a:rPr lang="en-US" smtClean="0"/>
              <a:pPr/>
              <a:t>8/2/18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B827-F132-4DF6-9FB9-4035A4C798EF}" type="datetime1">
              <a:rPr lang="en-US" smtClean="0"/>
              <a:pPr/>
              <a:t>8/2/18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2A601-7D32-4ED7-AD1A-974B6DDBDCDC}" type="datetime1">
              <a:rPr lang="en-US" smtClean="0"/>
              <a:pPr/>
              <a:t>8/2/18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7B41-4A0C-4639-A132-E5C8F99A4BE8}" type="datetime1">
              <a:rPr lang="en-US" smtClean="0"/>
              <a:pPr/>
              <a:t>8/2/18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67FD-6084-4075-993E-77EC8038773F}" type="datetime1">
              <a:rPr lang="en-US" smtClean="0"/>
              <a:pPr/>
              <a:t>8/2/18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88B47-74BA-4873-ADAE-EB0120124E83}" type="datetime1">
              <a:rPr lang="en-US" smtClean="0"/>
              <a:pPr/>
              <a:t>8/2/18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52C1-9A39-494C-9977-BBEFAB872C1F}" type="datetime1">
              <a:rPr lang="en-US" smtClean="0"/>
              <a:pPr/>
              <a:t>8/2/18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ACE2-EA00-4376-9A66-47ABB8B02CF5}" type="datetime1">
              <a:rPr lang="en-US" smtClean="0"/>
              <a:pPr/>
              <a:t>8/2/18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DA47DADC-55EA-4839-91C8-5BCC0EC06F5C}" type="datetime1">
              <a:rPr lang="en-US" smtClean="0"/>
              <a:pPr/>
              <a:t>8/2/18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ipjuanherreraalcausa.es/Recursosdidacticos/QUINTO/datos/01_Lengua/datos/rdi/U13/gra_01.swf" TargetMode="External"/><Relationship Id="rId4" Type="http://schemas.openxmlformats.org/officeDocument/2006/relationships/hyperlink" Target="http://www.edistribucion.es/anayaeducacion/8420048/datos/actividades/Categorias_palabras/13_el%20adverbio.swf" TargetMode="External"/><Relationship Id="rId5" Type="http://schemas.openxmlformats.org/officeDocument/2006/relationships/hyperlink" Target="https://www.bromera.com/tl_files/activitatsdigitals/Tilde_4_PF/tilde4_u10_pag29_1.swf" TargetMode="External"/><Relationship Id="rId6" Type="http://schemas.openxmlformats.org/officeDocument/2006/relationships/hyperlink" Target="http://www.primaria.librosvivos.net/archivosCMS/3/3/16/usuarios/103294/9/Lengua_6EP_cas_ud8_Eladverbio/frame_prim.sw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primaria.librosvivos.net/archivosCMS/3/3/16/usuarios/103294/9/4EP_Lengua_adverbioprepos_ud15/frame_prim.sw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microsoft.com/office/2007/relationships/hdphoto" Target="../media/hdphoto3.wd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624" y="1471163"/>
            <a:ext cx="39292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rgbClr val="FD8008"/>
                </a:solidFill>
              </a:rPr>
              <a:t>GRAMÁTICA</a:t>
            </a:r>
            <a:endParaRPr lang="en-US" sz="4800" b="1" dirty="0">
              <a:solidFill>
                <a:srgbClr val="FD8008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5400000">
            <a:off x="4145847" y="3750193"/>
            <a:ext cx="43573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EL ADVERBIO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649060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cover/>
      </p:transition>
    </mc:Choice>
    <mc:Fallback xmlns="">
      <p:transition xmlns:p14="http://schemas.microsoft.com/office/powerpoint/2010/main" spd="slow">
        <p:cover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2"/>
          </p:cNvPr>
          <p:cNvSpPr/>
          <p:nvPr/>
        </p:nvSpPr>
        <p:spPr>
          <a:xfrm>
            <a:off x="1818112" y="2110085"/>
            <a:ext cx="131677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_tradnl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es-ES_tradnl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>
            <a:hlinkClick r:id="rId3"/>
          </p:cNvPr>
          <p:cNvSpPr/>
          <p:nvPr/>
        </p:nvSpPr>
        <p:spPr>
          <a:xfrm>
            <a:off x="5207849" y="4572000"/>
            <a:ext cx="144377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_tradnl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es-ES_tradnl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>
            <a:hlinkClick r:id="rId4"/>
          </p:cNvPr>
          <p:cNvSpPr/>
          <p:nvPr/>
        </p:nvSpPr>
        <p:spPr>
          <a:xfrm>
            <a:off x="5493599" y="1873250"/>
            <a:ext cx="115802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_tradnl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3</a:t>
            </a:r>
            <a:endParaRPr lang="es-ES_tradnl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5" name="Rectangle 4">
            <a:hlinkClick r:id="rId5"/>
          </p:cNvPr>
          <p:cNvSpPr/>
          <p:nvPr/>
        </p:nvSpPr>
        <p:spPr>
          <a:xfrm>
            <a:off x="2080473" y="4919960"/>
            <a:ext cx="13009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_tradn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s-ES_tradnl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>
            <a:hlinkClick r:id="rId6"/>
          </p:cNvPr>
          <p:cNvSpPr/>
          <p:nvPr/>
        </p:nvSpPr>
        <p:spPr>
          <a:xfrm>
            <a:off x="3683849" y="3284834"/>
            <a:ext cx="12065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_tradnl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5</a:t>
            </a:r>
            <a:endParaRPr lang="es-ES_tradnl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4154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s.jpe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58850">
            <a:off x="5126481" y="1634940"/>
            <a:ext cx="2829812" cy="42524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4919" y="2080238"/>
            <a:ext cx="50073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¿</a:t>
            </a:r>
            <a:r>
              <a:rPr lang="en-US" sz="3600" b="1" dirty="0" err="1" smtClean="0"/>
              <a:t>Dónde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está</a:t>
            </a:r>
            <a:r>
              <a:rPr lang="en-US" sz="3600" b="1" dirty="0" smtClean="0"/>
              <a:t> la pizza?</a:t>
            </a:r>
            <a:endParaRPr 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793935" y="5506731"/>
            <a:ext cx="38279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</a:rPr>
              <a:t>d</a:t>
            </a:r>
            <a:r>
              <a:rPr lang="en-US" sz="3600" b="1" dirty="0" err="1" smtClean="0">
                <a:solidFill>
                  <a:srgbClr val="FF0000"/>
                </a:solidFill>
              </a:rPr>
              <a:t>entro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/>
              <a:t>de la </a:t>
            </a:r>
            <a:r>
              <a:rPr lang="en-US" sz="3600" b="1" dirty="0" err="1" smtClean="0"/>
              <a:t>caja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847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known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727" y="651089"/>
            <a:ext cx="3390900" cy="2400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400727" y="5023638"/>
            <a:ext cx="4853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¿</a:t>
            </a:r>
            <a:r>
              <a:rPr lang="en-US" sz="3600" b="1" dirty="0" err="1" smtClean="0"/>
              <a:t>Dónde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está</a:t>
            </a:r>
            <a:r>
              <a:rPr lang="en-US" sz="3600" b="1" dirty="0" smtClean="0"/>
              <a:t> el </a:t>
            </a:r>
            <a:r>
              <a:rPr lang="en-US" sz="3600" b="1" dirty="0" err="1" smtClean="0"/>
              <a:t>gato</a:t>
            </a:r>
            <a:r>
              <a:rPr lang="en-US" sz="3600" b="1" dirty="0" smtClean="0"/>
              <a:t>?</a:t>
            </a:r>
            <a:endParaRPr lang="en-US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510753" y="2728223"/>
            <a:ext cx="42650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</a:rPr>
              <a:t>e</a:t>
            </a:r>
            <a:r>
              <a:rPr lang="en-US" sz="3600" b="1" dirty="0" err="1" smtClean="0">
                <a:solidFill>
                  <a:srgbClr val="FF0000"/>
                </a:solidFill>
              </a:rPr>
              <a:t>ncima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/>
              <a:t>de la mesa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244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randomBar dir="vert"/>
      </p:transition>
    </mc:Choice>
    <mc:Fallback xmlns="">
      <p:transition xmlns:p14="http://schemas.microsoft.com/office/powerpoint/2010/main" spd="slow">
        <p:randomBar dir="vert"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nknown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8294">
            <a:off x="6072820" y="2834352"/>
            <a:ext cx="2451100" cy="33274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504919" y="1284664"/>
            <a:ext cx="48529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¿</a:t>
            </a:r>
            <a:r>
              <a:rPr lang="en-US" sz="3600" b="1" dirty="0" err="1" smtClean="0"/>
              <a:t>Dónde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está</a:t>
            </a:r>
            <a:r>
              <a:rPr lang="en-US" sz="3600" b="1" dirty="0" smtClean="0"/>
              <a:t> el </a:t>
            </a:r>
            <a:r>
              <a:rPr lang="en-US" sz="3600" b="1" dirty="0" err="1" smtClean="0"/>
              <a:t>niño</a:t>
            </a:r>
            <a:r>
              <a:rPr lang="en-US" sz="3600" b="1" dirty="0" smtClean="0"/>
              <a:t>?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004375" y="4133628"/>
            <a:ext cx="36225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</a:rPr>
              <a:t>d</a:t>
            </a:r>
            <a:r>
              <a:rPr lang="en-US" sz="3600" b="1" dirty="0" err="1" smtClean="0">
                <a:solidFill>
                  <a:srgbClr val="FF0000"/>
                </a:solidFill>
              </a:rPr>
              <a:t>etrás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/>
              <a:t>del </a:t>
            </a:r>
            <a:r>
              <a:rPr lang="en-US" sz="3600" b="1" dirty="0" err="1" smtClean="0"/>
              <a:t>árbol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836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flip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nknown-2.jpe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889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1414" y="1860642"/>
            <a:ext cx="2857500" cy="2857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91564" y="5522625"/>
            <a:ext cx="49309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¿</a:t>
            </a:r>
            <a:r>
              <a:rPr lang="en-US" sz="3600" b="1" dirty="0" err="1" smtClean="0"/>
              <a:t>Cómo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está</a:t>
            </a:r>
            <a:r>
              <a:rPr lang="en-US" sz="3600" b="1" dirty="0" smtClean="0"/>
              <a:t> la </a:t>
            </a:r>
            <a:r>
              <a:rPr lang="en-US" sz="3600" b="1" dirty="0" err="1" smtClean="0"/>
              <a:t>leche</a:t>
            </a:r>
            <a:r>
              <a:rPr lang="en-US" sz="3600" b="1" dirty="0" smtClean="0"/>
              <a:t>?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355352" y="2208285"/>
            <a:ext cx="208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</a:rPr>
              <a:t>m</a:t>
            </a:r>
            <a:r>
              <a:rPr lang="en-US" sz="3600" b="1" dirty="0" err="1" smtClean="0">
                <a:solidFill>
                  <a:srgbClr val="FF0000"/>
                </a:solidFill>
              </a:rPr>
              <a:t>uy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/>
              <a:t>rica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404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checker/>
      </p:transition>
    </mc:Choice>
    <mc:Fallback xmlns="">
      <p:transition xmlns:p14="http://schemas.microsoft.com/office/powerpoint/2010/main" spd="slow">
        <p:checker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705" y="228998"/>
            <a:ext cx="818986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Las </a:t>
            </a:r>
            <a:r>
              <a:rPr lang="en-US" sz="3600" b="1" dirty="0" err="1" smtClean="0"/>
              <a:t>palabras</a:t>
            </a:r>
            <a:r>
              <a:rPr lang="en-US" sz="3600" b="1" dirty="0" smtClean="0"/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dentro</a:t>
            </a:r>
            <a:r>
              <a:rPr lang="en-US" sz="3600" b="1" dirty="0" smtClean="0">
                <a:solidFill>
                  <a:srgbClr val="FF0000"/>
                </a:solidFill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</a:rPr>
              <a:t>encima</a:t>
            </a:r>
            <a:r>
              <a:rPr lang="en-US" sz="3600" b="1" dirty="0" smtClean="0">
                <a:solidFill>
                  <a:srgbClr val="FF0000"/>
                </a:solidFill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</a:rPr>
              <a:t>detrás</a:t>
            </a:r>
            <a:r>
              <a:rPr lang="en-US" sz="3600" b="1" dirty="0" smtClean="0">
                <a:solidFill>
                  <a:srgbClr val="FF0000"/>
                </a:solidFill>
              </a:rPr>
              <a:t>,</a:t>
            </a:r>
          </a:p>
          <a:p>
            <a:r>
              <a:rPr lang="en-US" sz="3600" b="1" dirty="0" err="1">
                <a:solidFill>
                  <a:srgbClr val="FF0000"/>
                </a:solidFill>
              </a:rPr>
              <a:t>m</a:t>
            </a:r>
            <a:r>
              <a:rPr lang="en-US" sz="3600" b="1" dirty="0" err="1" smtClean="0">
                <a:solidFill>
                  <a:srgbClr val="FF0000"/>
                </a:solidFill>
              </a:rPr>
              <a:t>uy</a:t>
            </a:r>
            <a:r>
              <a:rPr lang="mr-IN" sz="3600" b="1" dirty="0" smtClean="0">
                <a:solidFill>
                  <a:srgbClr val="FF0000"/>
                </a:solidFill>
              </a:rPr>
              <a:t>…</a:t>
            </a:r>
            <a:r>
              <a:rPr lang="es-ES_tradnl" sz="3600" b="1" dirty="0" smtClean="0"/>
              <a:t> son </a:t>
            </a:r>
            <a:r>
              <a:rPr lang="es-ES_tradnl" sz="4000" b="1" dirty="0" smtClean="0"/>
              <a:t>ADVERBIOS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7705" y="4468855"/>
            <a:ext cx="7958128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Son </a:t>
            </a:r>
            <a:r>
              <a:rPr lang="en-US" sz="3600" b="1" dirty="0" err="1" smtClean="0"/>
              <a:t>palabras</a:t>
            </a:r>
            <a:r>
              <a:rPr lang="en-US" sz="3600" b="1" dirty="0" smtClean="0"/>
              <a:t> </a:t>
            </a:r>
            <a:r>
              <a:rPr lang="en-US" sz="3600" b="1" i="1" u="sng" dirty="0" smtClean="0"/>
              <a:t>invariables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que</a:t>
            </a:r>
            <a:r>
              <a:rPr lang="en-US" sz="3600" b="1" dirty="0" smtClean="0"/>
              <a:t> </a:t>
            </a:r>
          </a:p>
          <a:p>
            <a:r>
              <a:rPr lang="en-US" sz="3600" b="1" dirty="0" err="1" smtClean="0"/>
              <a:t>complementan</a:t>
            </a:r>
            <a:r>
              <a:rPr lang="en-US" sz="3600" b="1" dirty="0" smtClean="0"/>
              <a:t> el </a:t>
            </a:r>
            <a:r>
              <a:rPr lang="en-US" sz="3600" b="1" dirty="0" err="1" smtClean="0"/>
              <a:t>significado</a:t>
            </a:r>
            <a:r>
              <a:rPr lang="en-US" sz="3600" b="1" dirty="0" smtClean="0"/>
              <a:t> de </a:t>
            </a:r>
            <a:r>
              <a:rPr lang="en-US" sz="3600" b="1" dirty="0" err="1" smtClean="0"/>
              <a:t>las</a:t>
            </a:r>
            <a:r>
              <a:rPr lang="en-US" sz="3600" b="1" dirty="0" smtClean="0"/>
              <a:t> </a:t>
            </a:r>
          </a:p>
          <a:p>
            <a:r>
              <a:rPr lang="en-US" sz="3600" b="1" dirty="0" err="1"/>
              <a:t>p</a:t>
            </a:r>
            <a:r>
              <a:rPr lang="en-US" sz="3600" b="1" dirty="0" err="1" smtClean="0"/>
              <a:t>alabras</a:t>
            </a:r>
            <a:r>
              <a:rPr lang="en-US" sz="3600" b="1" dirty="0" smtClean="0"/>
              <a:t> a </a:t>
            </a:r>
            <a:r>
              <a:rPr lang="en-US" sz="3600" b="1" dirty="0" err="1" smtClean="0"/>
              <a:t>quien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acompañan</a:t>
            </a:r>
            <a:r>
              <a:rPr lang="en-US" sz="3600" b="1" dirty="0" smtClean="0"/>
              <a:t>.</a:t>
            </a:r>
            <a:endParaRPr lang="en-US" sz="3600" b="1" dirty="0"/>
          </a:p>
        </p:txBody>
      </p:sp>
      <p:pic>
        <p:nvPicPr>
          <p:cNvPr id="4" name="Picture 3" descr="Unknown.jpe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268" b="89268" l="0" r="9959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78" y="1667645"/>
            <a:ext cx="2773822" cy="23115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87588" y="2873936"/>
            <a:ext cx="61373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La </a:t>
            </a:r>
            <a:r>
              <a:rPr lang="en-US" sz="3600" b="1" dirty="0" err="1" smtClean="0"/>
              <a:t>liebre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corre</a:t>
            </a:r>
            <a:r>
              <a:rPr lang="en-US" sz="3600" b="1" dirty="0" smtClean="0"/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velozmente</a:t>
            </a:r>
            <a:r>
              <a:rPr lang="en-US" sz="3600" b="1" dirty="0" smtClean="0"/>
              <a:t>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8036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0711" y="290196"/>
            <a:ext cx="76062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FUNCIONES DE LOS ADVERBIOS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90711" y="1480073"/>
            <a:ext cx="59811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3600" b="1" dirty="0" err="1" smtClean="0"/>
              <a:t>Acompañan</a:t>
            </a:r>
            <a:r>
              <a:rPr lang="en-US" sz="3600" b="1" dirty="0" smtClean="0"/>
              <a:t> a un </a:t>
            </a:r>
            <a:r>
              <a:rPr lang="en-US" sz="3600" b="1" i="1" u="sng" dirty="0" err="1" smtClean="0"/>
              <a:t>verbo</a:t>
            </a:r>
            <a:r>
              <a:rPr lang="en-US" sz="3600" b="1" dirty="0" smtClean="0"/>
              <a:t>:</a:t>
            </a:r>
          </a:p>
          <a:p>
            <a:r>
              <a:rPr lang="en-US" sz="3600" b="1" dirty="0"/>
              <a:t>	</a:t>
            </a:r>
            <a:r>
              <a:rPr lang="en-US" sz="3600" b="1" dirty="0" smtClean="0"/>
              <a:t>	</a:t>
            </a:r>
            <a:r>
              <a:rPr lang="en-US" sz="3600" b="1" dirty="0" err="1" smtClean="0"/>
              <a:t>camina</a:t>
            </a:r>
            <a:r>
              <a:rPr lang="en-US" sz="3600" b="1" dirty="0" smtClean="0"/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rápido</a:t>
            </a:r>
            <a:r>
              <a:rPr lang="en-US" sz="3600" b="1" dirty="0" smtClean="0"/>
              <a:t> 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90711" y="3013507"/>
            <a:ext cx="65981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3600" b="1" dirty="0" err="1" smtClean="0"/>
              <a:t>Acompañan</a:t>
            </a:r>
            <a:r>
              <a:rPr lang="en-US" sz="3600" b="1" dirty="0" smtClean="0"/>
              <a:t> a un </a:t>
            </a:r>
            <a:r>
              <a:rPr lang="en-US" sz="3600" b="1" i="1" u="sng" dirty="0" err="1" smtClean="0"/>
              <a:t>adjetivo</a:t>
            </a:r>
            <a:r>
              <a:rPr lang="en-US" sz="3600" b="1" dirty="0" smtClean="0"/>
              <a:t>: </a:t>
            </a:r>
          </a:p>
          <a:p>
            <a:r>
              <a:rPr lang="en-US" sz="3600" b="1" dirty="0"/>
              <a:t>	</a:t>
            </a:r>
            <a:r>
              <a:rPr lang="en-US" sz="3600" b="1" dirty="0" err="1" smtClean="0"/>
              <a:t>es</a:t>
            </a:r>
            <a:r>
              <a:rPr lang="en-US" sz="3600" b="1" dirty="0" smtClean="0"/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muy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/>
              <a:t>emocionante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90711" y="4650553"/>
            <a:ext cx="69813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3600" b="1" dirty="0" err="1" smtClean="0"/>
              <a:t>Acompañan</a:t>
            </a:r>
            <a:r>
              <a:rPr lang="en-US" sz="3600" b="1" dirty="0" smtClean="0"/>
              <a:t> a </a:t>
            </a:r>
            <a:r>
              <a:rPr lang="en-US" sz="3600" b="1" dirty="0" err="1" smtClean="0"/>
              <a:t>otro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adverbio</a:t>
            </a:r>
            <a:r>
              <a:rPr lang="en-US" sz="3600" b="1" dirty="0" smtClean="0"/>
              <a:t>:</a:t>
            </a:r>
          </a:p>
          <a:p>
            <a:r>
              <a:rPr lang="en-US" sz="3600" b="1" dirty="0"/>
              <a:t>	</a:t>
            </a:r>
            <a:r>
              <a:rPr lang="en-US" sz="3600" b="1" dirty="0" smtClean="0"/>
              <a:t>	</a:t>
            </a:r>
            <a:r>
              <a:rPr lang="en-US" sz="3600" b="1" dirty="0" err="1" smtClean="0"/>
              <a:t>dibuja</a:t>
            </a:r>
            <a:r>
              <a:rPr lang="en-US" sz="3600" b="1" dirty="0" smtClean="0"/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bastante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/>
              <a:t>bien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74222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heel spokes="1"/>
      </p:transition>
    </mc:Choice>
    <mc:Fallback xmlns="">
      <p:transition xmlns:p14="http://schemas.microsoft.com/office/powerpoint/2010/main" spd="slow">
        <p:wheel spokes="1"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5410" y="244298"/>
            <a:ext cx="7734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LAS LOCUCIONES ADVERBIALES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48410" y="1064238"/>
            <a:ext cx="8548283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Son </a:t>
            </a:r>
            <a:r>
              <a:rPr lang="en-US" sz="3600" b="1" dirty="0" err="1" smtClean="0"/>
              <a:t>grupos</a:t>
            </a:r>
            <a:r>
              <a:rPr lang="en-US" sz="3600" b="1" dirty="0" smtClean="0"/>
              <a:t> de </a:t>
            </a:r>
            <a:r>
              <a:rPr lang="en-US" sz="3600" b="1" dirty="0" err="1" smtClean="0"/>
              <a:t>palabras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que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aparecen</a:t>
            </a:r>
            <a:r>
              <a:rPr lang="en-US" sz="3600" b="1" dirty="0" smtClean="0"/>
              <a:t> </a:t>
            </a:r>
          </a:p>
          <a:p>
            <a:r>
              <a:rPr lang="en-US" sz="3600" b="1" dirty="0" err="1" smtClean="0"/>
              <a:t>siempre</a:t>
            </a:r>
            <a:r>
              <a:rPr lang="en-US" sz="3600" b="1" dirty="0" smtClean="0"/>
              <a:t> juntas y </a:t>
            </a:r>
            <a:r>
              <a:rPr lang="en-US" sz="3600" b="1" i="1" u="sng" dirty="0" err="1" smtClean="0"/>
              <a:t>hacen</a:t>
            </a:r>
            <a:r>
              <a:rPr lang="en-US" sz="3600" b="1" i="1" u="sng" dirty="0" smtClean="0"/>
              <a:t> la </a:t>
            </a:r>
            <a:r>
              <a:rPr lang="en-US" sz="3600" b="1" i="1" u="sng" dirty="0" err="1" smtClean="0"/>
              <a:t>misma</a:t>
            </a:r>
            <a:r>
              <a:rPr lang="en-US" sz="3600" b="1" i="1" u="sng" dirty="0" smtClean="0"/>
              <a:t> </a:t>
            </a:r>
          </a:p>
          <a:p>
            <a:r>
              <a:rPr lang="en-US" sz="3600" b="1" i="1" u="sng" dirty="0" err="1" smtClean="0"/>
              <a:t>función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que</a:t>
            </a:r>
            <a:r>
              <a:rPr lang="en-US" sz="3600" b="1" dirty="0" smtClean="0"/>
              <a:t> un </a:t>
            </a:r>
            <a:r>
              <a:rPr lang="en-US" sz="3600" b="1" dirty="0" err="1" smtClean="0"/>
              <a:t>adverbio</a:t>
            </a:r>
            <a:r>
              <a:rPr lang="en-US" sz="3600" b="1" dirty="0" smtClean="0"/>
              <a:t>.</a:t>
            </a:r>
            <a:endParaRPr lang="en-US" sz="3600" b="1" dirty="0"/>
          </a:p>
        </p:txBody>
      </p:sp>
      <p:pic>
        <p:nvPicPr>
          <p:cNvPr id="4" name="Picture 3" descr="Captura de pantalla 2018-02-07 a las 23.59.1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750" y="2818565"/>
            <a:ext cx="4413250" cy="404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827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8750" y="1945816"/>
            <a:ext cx="878001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FFFF"/>
                </a:solidFill>
              </a:rPr>
              <a:t>En </a:t>
            </a:r>
            <a:r>
              <a:rPr lang="en-US" sz="3600" b="1" dirty="0" err="1" smtClean="0">
                <a:solidFill>
                  <a:srgbClr val="FFFFFF"/>
                </a:solidFill>
              </a:rPr>
              <a:t>algunas</a:t>
            </a:r>
            <a:r>
              <a:rPr lang="en-US" sz="3600" b="1" dirty="0" smtClean="0">
                <a:solidFill>
                  <a:srgbClr val="FFFFFF"/>
                </a:solidFill>
              </a:rPr>
              <a:t> </a:t>
            </a:r>
            <a:r>
              <a:rPr lang="en-US" sz="3600" b="1" dirty="0" err="1" smtClean="0">
                <a:solidFill>
                  <a:srgbClr val="FFFFFF"/>
                </a:solidFill>
              </a:rPr>
              <a:t>ocasiones</a:t>
            </a:r>
            <a:r>
              <a:rPr lang="en-US" sz="3600" b="1" dirty="0" smtClean="0">
                <a:solidFill>
                  <a:srgbClr val="FFFFFF"/>
                </a:solidFill>
              </a:rPr>
              <a:t> los </a:t>
            </a:r>
            <a:r>
              <a:rPr lang="en-US" sz="3600" b="1" dirty="0" err="1" smtClean="0">
                <a:solidFill>
                  <a:srgbClr val="FFFFFF"/>
                </a:solidFill>
              </a:rPr>
              <a:t>adverbios</a:t>
            </a:r>
            <a:r>
              <a:rPr lang="en-US" sz="3600" b="1" dirty="0" smtClean="0">
                <a:solidFill>
                  <a:srgbClr val="FFFFFF"/>
                </a:solidFill>
              </a:rPr>
              <a:t> se</a:t>
            </a:r>
          </a:p>
          <a:p>
            <a:r>
              <a:rPr lang="en-US" sz="3600" b="1" dirty="0" err="1">
                <a:solidFill>
                  <a:srgbClr val="FFFFFF"/>
                </a:solidFill>
              </a:rPr>
              <a:t>f</a:t>
            </a:r>
            <a:r>
              <a:rPr lang="en-US" sz="3600" b="1" dirty="0" err="1" smtClean="0">
                <a:solidFill>
                  <a:srgbClr val="FFFFFF"/>
                </a:solidFill>
              </a:rPr>
              <a:t>orman</a:t>
            </a:r>
            <a:r>
              <a:rPr lang="en-US" sz="3600" b="1" dirty="0" smtClean="0">
                <a:solidFill>
                  <a:srgbClr val="FFFFFF"/>
                </a:solidFill>
              </a:rPr>
              <a:t> </a:t>
            </a:r>
            <a:r>
              <a:rPr lang="en-US" sz="3600" b="1" dirty="0" err="1" smtClean="0">
                <a:solidFill>
                  <a:srgbClr val="FFFFFF"/>
                </a:solidFill>
              </a:rPr>
              <a:t>añadiendo</a:t>
            </a:r>
            <a:r>
              <a:rPr lang="en-US" sz="3600" b="1" dirty="0" smtClean="0">
                <a:solidFill>
                  <a:srgbClr val="FFFFFF"/>
                </a:solidFill>
              </a:rPr>
              <a:t> los </a:t>
            </a:r>
            <a:r>
              <a:rPr lang="en-US" sz="3600" b="1" dirty="0" err="1" smtClean="0">
                <a:solidFill>
                  <a:srgbClr val="FFFFFF"/>
                </a:solidFill>
              </a:rPr>
              <a:t>sufijos</a:t>
            </a:r>
            <a:r>
              <a:rPr lang="en-US" sz="3600" b="1" dirty="0" smtClean="0">
                <a:solidFill>
                  <a:srgbClr val="FFFFFF"/>
                </a:solidFill>
              </a:rPr>
              <a:t> </a:t>
            </a:r>
            <a:r>
              <a:rPr lang="mr-IN" sz="3600" b="1" dirty="0" smtClean="0">
                <a:solidFill>
                  <a:srgbClr val="FF0000"/>
                </a:solidFill>
              </a:rPr>
              <a:t>–</a:t>
            </a:r>
            <a:r>
              <a:rPr lang="en-US" sz="3600" b="1" dirty="0" err="1" smtClean="0">
                <a:solidFill>
                  <a:srgbClr val="FF0000"/>
                </a:solidFill>
              </a:rPr>
              <a:t>ito</a:t>
            </a:r>
            <a:r>
              <a:rPr lang="en-US" sz="3600" b="1" dirty="0" smtClean="0">
                <a:solidFill>
                  <a:srgbClr val="FF0000"/>
                </a:solidFill>
              </a:rPr>
              <a:t>, -</a:t>
            </a:r>
            <a:r>
              <a:rPr lang="en-US" sz="3600" b="1" dirty="0" err="1" smtClean="0">
                <a:solidFill>
                  <a:srgbClr val="FF0000"/>
                </a:solidFill>
              </a:rPr>
              <a:t>illo</a:t>
            </a:r>
            <a:r>
              <a:rPr lang="en-US" sz="3600" b="1" dirty="0" smtClean="0">
                <a:solidFill>
                  <a:srgbClr val="FF0000"/>
                </a:solidFill>
              </a:rPr>
              <a:t>,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-</a:t>
            </a:r>
            <a:r>
              <a:rPr lang="en-US" sz="3600" b="1" dirty="0" err="1" smtClean="0">
                <a:solidFill>
                  <a:srgbClr val="FF0000"/>
                </a:solidFill>
              </a:rPr>
              <a:t>ísimo</a:t>
            </a:r>
            <a:r>
              <a:rPr lang="en-US" sz="3600" b="1" dirty="0" smtClean="0">
                <a:solidFill>
                  <a:srgbClr val="FF0000"/>
                </a:solidFill>
              </a:rPr>
              <a:t>, -</a:t>
            </a:r>
            <a:r>
              <a:rPr lang="en-US" sz="3600" b="1" dirty="0" err="1" smtClean="0">
                <a:solidFill>
                  <a:srgbClr val="FF0000"/>
                </a:solidFill>
              </a:rPr>
              <a:t>mente</a:t>
            </a:r>
            <a:r>
              <a:rPr lang="mr-IN" sz="3600" b="1" dirty="0" smtClean="0">
                <a:solidFill>
                  <a:srgbClr val="FF0000"/>
                </a:solidFill>
              </a:rPr>
              <a:t>…</a:t>
            </a:r>
            <a:r>
              <a:rPr lang="es-ES_tradnl" sz="3600" b="1" dirty="0" smtClean="0"/>
              <a:t> a adjetivos.</a:t>
            </a:r>
          </a:p>
          <a:p>
            <a:endParaRPr lang="es-ES_tradnl" sz="3600" b="1" dirty="0">
              <a:solidFill>
                <a:srgbClr val="FFFFFF"/>
              </a:solidFill>
            </a:endParaRPr>
          </a:p>
          <a:p>
            <a:r>
              <a:rPr lang="es-ES_tradnl" sz="3600" b="1" dirty="0">
                <a:solidFill>
                  <a:srgbClr val="FFFFFF"/>
                </a:solidFill>
              </a:rPr>
              <a:t>r</a:t>
            </a:r>
            <a:r>
              <a:rPr lang="es-ES_tradnl" sz="3600" b="1" dirty="0" smtClean="0">
                <a:solidFill>
                  <a:srgbClr val="FFFFFF"/>
                </a:solidFill>
              </a:rPr>
              <a:t>apid</a:t>
            </a:r>
            <a:r>
              <a:rPr lang="es-ES_tradnl" sz="3600" b="1" dirty="0" smtClean="0">
                <a:solidFill>
                  <a:srgbClr val="FF0000"/>
                </a:solidFill>
              </a:rPr>
              <a:t>ito		</a:t>
            </a:r>
            <a:r>
              <a:rPr lang="es-ES_tradnl" sz="3600" b="1" dirty="0" smtClean="0"/>
              <a:t>poqu</a:t>
            </a:r>
            <a:r>
              <a:rPr lang="es-ES_tradnl" sz="3600" b="1" dirty="0" smtClean="0">
                <a:solidFill>
                  <a:srgbClr val="FF0000"/>
                </a:solidFill>
              </a:rPr>
              <a:t>illo		</a:t>
            </a:r>
            <a:r>
              <a:rPr lang="es-ES_tradnl" sz="3600" b="1" dirty="0" smtClean="0"/>
              <a:t>much</a:t>
            </a:r>
            <a:r>
              <a:rPr lang="es-ES_tradnl" sz="3600" b="1" dirty="0" smtClean="0">
                <a:solidFill>
                  <a:srgbClr val="FF0000"/>
                </a:solidFill>
              </a:rPr>
              <a:t>ísimo</a:t>
            </a:r>
          </a:p>
          <a:p>
            <a:r>
              <a:rPr lang="es-ES_tradnl" sz="3600" b="1" dirty="0">
                <a:solidFill>
                  <a:srgbClr val="FF0000"/>
                </a:solidFill>
              </a:rPr>
              <a:t>	</a:t>
            </a:r>
            <a:r>
              <a:rPr lang="es-ES_tradnl" sz="3600" b="1" dirty="0" smtClean="0"/>
              <a:t>veloz</a:t>
            </a:r>
            <a:r>
              <a:rPr lang="es-ES_tradnl" sz="3600" b="1" dirty="0" smtClean="0">
                <a:solidFill>
                  <a:srgbClr val="FF0000"/>
                </a:solidFill>
              </a:rPr>
              <a:t>mente		</a:t>
            </a:r>
            <a:r>
              <a:rPr lang="es-ES_tradnl" sz="3600" b="1" dirty="0" smtClean="0">
                <a:solidFill>
                  <a:srgbClr val="FFFFFF"/>
                </a:solidFill>
              </a:rPr>
              <a:t>ágil</a:t>
            </a:r>
            <a:r>
              <a:rPr lang="es-ES_tradnl" sz="3600" b="1" dirty="0" smtClean="0">
                <a:solidFill>
                  <a:srgbClr val="FF0000"/>
                </a:solidFill>
              </a:rPr>
              <a:t>mente</a:t>
            </a:r>
            <a:endParaRPr lang="en-US" sz="36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434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wipe/>
      </p:transition>
    </mc:Choice>
    <mc:Fallback>
      <p:transition xmlns:p14="http://schemas.microsoft.com/office/powerpoint/2010/main" spd="slow">
        <p:wip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Perspective.thmx</Template>
  <TotalTime>56</TotalTime>
  <Words>141</Words>
  <Application>Microsoft Macintosh PowerPoint</Application>
  <PresentationFormat>On-screen Show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Perspective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Alberto</dc:creator>
  <cp:lastModifiedBy>Alberto</cp:lastModifiedBy>
  <cp:revision>10</cp:revision>
  <dcterms:created xsi:type="dcterms:W3CDTF">2018-02-07T22:18:21Z</dcterms:created>
  <dcterms:modified xsi:type="dcterms:W3CDTF">2018-02-07T23:21:08Z</dcterms:modified>
</cp:coreProperties>
</file>